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8" r:id="rId4"/>
    <p:sldId id="259" r:id="rId5"/>
    <p:sldId id="269" r:id="rId6"/>
    <p:sldId id="271" r:id="rId7"/>
    <p:sldId id="270" r:id="rId8"/>
    <p:sldId id="265" r:id="rId9"/>
    <p:sldId id="275" r:id="rId10"/>
    <p:sldId id="261" r:id="rId11"/>
    <p:sldId id="262" r:id="rId12"/>
    <p:sldId id="263" r:id="rId13"/>
    <p:sldId id="267" r:id="rId14"/>
    <p:sldId id="268" r:id="rId15"/>
    <p:sldId id="266" r:id="rId16"/>
    <p:sldId id="272" r:id="rId17"/>
    <p:sldId id="273" r:id="rId18"/>
    <p:sldId id="276" r:id="rId19"/>
    <p:sldId id="274"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8" autoAdjust="0"/>
    <p:restoredTop sz="94758" autoAdjust="0"/>
  </p:normalViewPr>
  <p:slideViewPr>
    <p:cSldViewPr snapToGrid="0" snapToObjects="1">
      <p:cViewPr varScale="1">
        <p:scale>
          <a:sx n="86" d="100"/>
          <a:sy n="86" d="100"/>
        </p:scale>
        <p:origin x="-149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lang="en-US" smtClean="0"/>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anose="05020102010507070707"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4" name="Date Placeholder 3"/>
          <p:cNvSpPr>
            <a:spLocks noGrp="1"/>
          </p:cNvSpPr>
          <p:nvPr>
            <p:ph type="dt" sz="half" idx="10"/>
          </p:nvPr>
        </p:nvSpPr>
        <p:spPr/>
        <p:txBody>
          <a:bodyPr/>
          <a:lstStyle/>
          <a:p>
            <a:fld id="{6D57D521-98D7-7E44-AB82-5732930C6C0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29E33-B620-47F9-BB04-8846C2A5AFCC}" type="slidenum">
              <a:rPr kumimoji="0" lang="en-US" smtClean="0"/>
            </a:fld>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anose="05020102010507070707" pitchFamily="18" charset="2"/>
              <a:buNone/>
            </a:pPr>
            <a:r>
              <a:rPr lang="en-US" smtClean="0"/>
              <a:t>Click to edit Master text styles</a:t>
            </a:r>
            <a:endParaRPr lang="en-US" smtClean="0"/>
          </a:p>
        </p:txBody>
      </p:sp>
      <p:sp>
        <p:nvSpPr>
          <p:cNvPr id="5" name="Date Placeholder 4"/>
          <p:cNvSpPr>
            <a:spLocks noGrp="1"/>
          </p:cNvSpPr>
          <p:nvPr>
            <p:ph type="dt" sz="half" idx="10"/>
          </p:nvPr>
        </p:nvSpPr>
        <p:spPr>
          <a:xfrm>
            <a:off x="6580094" y="188259"/>
            <a:ext cx="2133600" cy="365125"/>
          </a:xfrm>
        </p:spPr>
        <p:txBody>
          <a:bodyPr/>
          <a:lstStyle/>
          <a:p>
            <a:fld id="{6D57D521-98D7-7E44-AB82-5732930C6C05}"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59730A7-8344-E541-B285-21DB27BFB253}"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lang="en-US" smtClean="0"/>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4" name="Date Placeholder 3"/>
          <p:cNvSpPr>
            <a:spLocks noGrp="1"/>
          </p:cNvSpPr>
          <p:nvPr>
            <p:ph type="dt" sz="half" idx="10"/>
          </p:nvPr>
        </p:nvSpPr>
        <p:spPr/>
        <p:txBody>
          <a:bodyPr/>
          <a:lstStyle/>
          <a:p>
            <a:fld id="{6D57D521-98D7-7E44-AB82-5732930C6C0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dirty="0" smtClean="0"/>
              <a:t>Click icon to add picture</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lang="en-US" smtClean="0"/>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4" name="Date Placeholder 3"/>
          <p:cNvSpPr>
            <a:spLocks noGrp="1"/>
          </p:cNvSpPr>
          <p:nvPr>
            <p:ph type="dt" sz="half" idx="10"/>
          </p:nvPr>
        </p:nvSpPr>
        <p:spPr>
          <a:xfrm>
            <a:off x="6580094" y="188259"/>
            <a:ext cx="2133600" cy="365125"/>
          </a:xfrm>
        </p:spPr>
        <p:txBody>
          <a:bodyPr/>
          <a:lstStyle/>
          <a:p>
            <a:fld id="{6D57D521-98D7-7E44-AB82-5732930C6C0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dirty="0" smtClean="0"/>
              <a:t>Click icon to add picture</a:t>
            </a:r>
            <a:endParaRPr dirty="0"/>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dirty="0" smtClean="0"/>
              <a:t>Click icon to add picture</a:t>
            </a:r>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lang="en-US" smtClean="0"/>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4" name="Date Placeholder 3"/>
          <p:cNvSpPr>
            <a:spLocks noGrp="1"/>
          </p:cNvSpPr>
          <p:nvPr>
            <p:ph type="dt" sz="half" idx="10"/>
          </p:nvPr>
        </p:nvSpPr>
        <p:spPr>
          <a:xfrm>
            <a:off x="6580094" y="188259"/>
            <a:ext cx="2133600" cy="365125"/>
          </a:xfrm>
        </p:spPr>
        <p:txBody>
          <a:bodyPr/>
          <a:lstStyle/>
          <a:p>
            <a:fld id="{6D57D521-98D7-7E44-AB82-5732930C6C0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dirty="0" smtClean="0"/>
              <a:t>Click icon to add picture</a:t>
            </a:r>
            <a:endParaRPr dirty="0"/>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dirty="0" smtClean="0"/>
              <a:t>Click icon to add picture</a:t>
            </a:r>
            <a:endParaRPr dirty="0"/>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dirty="0" smtClean="0"/>
              <a:t>Click icon to add picture</a:t>
            </a:r>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smtClean="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Date Placeholder 3"/>
          <p:cNvSpPr>
            <a:spLocks noGrp="1"/>
          </p:cNvSpPr>
          <p:nvPr>
            <p:ph type="dt" sz="half" idx="10"/>
          </p:nvPr>
        </p:nvSpPr>
        <p:spPr/>
        <p:txBody>
          <a:bodyPr/>
          <a:lstStyle/>
          <a:p>
            <a:fld id="{6D57D521-98D7-7E44-AB82-5732930C6C0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9730A7-8344-E541-B285-21DB27BFB253}"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lang="en-US" smtClean="0"/>
          </a:p>
        </p:txBody>
      </p:sp>
      <p:sp>
        <p:nvSpPr>
          <p:cNvPr id="3" name="Vertical Text Placeholder 2"/>
          <p:cNvSpPr>
            <a:spLocks noGrp="1"/>
          </p:cNvSpPr>
          <p:nvPr>
            <p:ph type="body" orient="vert" idx="1"/>
          </p:nvPr>
        </p:nvSpPr>
        <p:spPr>
          <a:xfrm>
            <a:off x="1117600" y="1734671"/>
            <a:ext cx="6426200" cy="454230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Date Placeholder 3"/>
          <p:cNvSpPr>
            <a:spLocks noGrp="1"/>
          </p:cNvSpPr>
          <p:nvPr>
            <p:ph type="dt" sz="half" idx="10"/>
          </p:nvPr>
        </p:nvSpPr>
        <p:spPr/>
        <p:txBody>
          <a:bodyPr/>
          <a:lstStyle/>
          <a:p>
            <a:fld id="{6D57D521-98D7-7E44-AB82-5732930C6C0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9730A7-8344-E541-B285-21DB27BFB253}"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Date Placeholder 3"/>
          <p:cNvSpPr>
            <a:spLocks noGrp="1"/>
          </p:cNvSpPr>
          <p:nvPr>
            <p:ph type="dt" sz="half" idx="10"/>
          </p:nvPr>
        </p:nvSpPr>
        <p:spPr/>
        <p:txBody>
          <a:bodyPr/>
          <a:lstStyle/>
          <a:p>
            <a:fld id="{6D57D521-98D7-7E44-AB82-5732930C6C0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9730A7-8344-E541-B285-21DB27BFB253}"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lang="en-US" smtClean="0"/>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4" name="Date Placeholder 3"/>
          <p:cNvSpPr>
            <a:spLocks noGrp="1"/>
          </p:cNvSpPr>
          <p:nvPr>
            <p:ph type="dt" sz="half" idx="10"/>
          </p:nvPr>
        </p:nvSpPr>
        <p:spPr/>
        <p:txBody>
          <a:bodyPr/>
          <a:lstStyle/>
          <a:p>
            <a:fld id="{6D57D521-98D7-7E44-AB82-5732930C6C0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dirty="0" smtClean="0"/>
              <a:t>Click icon to add picture</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anose="05020102010507070707"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D57D521-98D7-7E44-AB82-5732930C6C0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eaLnBrk="1" latinLnBrk="0" hangingPunct="1"/>
            <a:fld id="{09CEB3EB-F4F2-46F4-8867-D3C68411A9A0}" type="slidenum">
              <a:rPr kumimoji="0" lang="en-US" smtClean="0"/>
            </a:fld>
            <a:endParaRPr kumimoji="0" lang="en-US" sz="1200" dirty="0">
              <a:solidFill>
                <a:schemeClr val="tx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Date Placeholder 4"/>
          <p:cNvSpPr>
            <a:spLocks noGrp="1"/>
          </p:cNvSpPr>
          <p:nvPr>
            <p:ph type="dt" sz="half" idx="10"/>
          </p:nvPr>
        </p:nvSpPr>
        <p:spPr>
          <a:xfrm>
            <a:off x="6580094" y="188259"/>
            <a:ext cx="2133600" cy="365125"/>
          </a:xfrm>
        </p:spPr>
        <p:txBody>
          <a:bodyPr/>
          <a:lstStyle/>
          <a:p>
            <a:fld id="{6D57D521-98D7-7E44-AB82-5732930C6C05}"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59730A7-8344-E541-B285-21DB27BFB253}"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6"/>
          <p:cNvSpPr>
            <a:spLocks noGrp="1"/>
          </p:cNvSpPr>
          <p:nvPr>
            <p:ph type="dt" sz="half" idx="10"/>
          </p:nvPr>
        </p:nvSpPr>
        <p:spPr>
          <a:xfrm>
            <a:off x="6580094" y="188259"/>
            <a:ext cx="2133600" cy="365125"/>
          </a:xfrm>
        </p:spPr>
        <p:txBody>
          <a:bodyPr/>
          <a:lstStyle/>
          <a:p>
            <a:fld id="{6D57D521-98D7-7E44-AB82-5732930C6C05}" type="datetimeFigureOut">
              <a:rPr lang="en-US" smtClean="0"/>
            </a:fld>
            <a:endParaRPr lang="en-US" dirty="0"/>
          </a:p>
        </p:txBody>
      </p:sp>
      <p:sp>
        <p:nvSpPr>
          <p:cNvPr id="8" name="Footer Placeholder 7"/>
          <p:cNvSpPr>
            <a:spLocks noGrp="1"/>
          </p:cNvSpPr>
          <p:nvPr>
            <p:ph type="ftr" sz="quarter" idx="11"/>
          </p:nvPr>
        </p:nvSpPr>
        <p:spPr>
          <a:xfrm>
            <a:off x="1120588" y="188259"/>
            <a:ext cx="2895600" cy="365125"/>
          </a:xfrm>
        </p:spPr>
        <p:txBody>
          <a:bodyPr/>
          <a:lstStyle/>
          <a:p>
            <a:endParaRPr lang="en-US" dirty="0"/>
          </a:p>
        </p:txBody>
      </p:sp>
      <p:sp>
        <p:nvSpPr>
          <p:cNvPr id="9" name="Slide Number Placeholder 8"/>
          <p:cNvSpPr>
            <a:spLocks noGrp="1"/>
          </p:cNvSpPr>
          <p:nvPr>
            <p:ph type="sldNum" sz="quarter" idx="12"/>
          </p:nvPr>
        </p:nvSpPr>
        <p:spPr/>
        <p:txBody>
          <a:bodyPr/>
          <a:lstStyle/>
          <a:p>
            <a:fld id="{759730A7-8344-E541-B285-21DB27BFB253}" type="slidenum">
              <a:rPr lang="en-US" smtClean="0"/>
            </a:fld>
            <a:endParaRPr lang="en-US" dirty="0"/>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smtClean="0"/>
          </a:p>
        </p:txBody>
      </p:sp>
      <p:sp>
        <p:nvSpPr>
          <p:cNvPr id="3" name="Date Placeholder 2"/>
          <p:cNvSpPr>
            <a:spLocks noGrp="1"/>
          </p:cNvSpPr>
          <p:nvPr>
            <p:ph type="dt" sz="half" idx="10"/>
          </p:nvPr>
        </p:nvSpPr>
        <p:spPr/>
        <p:txBody>
          <a:bodyPr/>
          <a:lstStyle/>
          <a:p>
            <a:fld id="{6D57D521-98D7-7E44-AB82-5732930C6C05}"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59730A7-8344-E541-B285-21DB27BFB253}"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7D521-98D7-7E44-AB82-5732930C6C05}"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59730A7-8344-E541-B285-21DB27BFB253}"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lang="en-US" smtClean="0"/>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anose="05020102010507070707"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6580094" y="188259"/>
            <a:ext cx="2133600" cy="365125"/>
          </a:xfrm>
        </p:spPr>
        <p:txBody>
          <a:bodyPr/>
          <a:lstStyle/>
          <a:p>
            <a:fld id="{6D57D521-98D7-7E44-AB82-5732930C6C05}"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fld>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lang="en-US" smtClean="0"/>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6D57D521-98D7-7E44-AB82-5732930C6C05}" type="datetimeFigureOut">
              <a:rPr lang="en-US" smtClean="0"/>
            </a:fld>
            <a:endParaRPr lang="en-US" dirty="0"/>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759730A7-8344-E541-B285-21DB27BFB253}" type="slidenum">
              <a:rPr lang="en-US" smtClean="0"/>
            </a:fld>
            <a:endParaRPr lang="en-US" dirty="0"/>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anose="05020102010507070707"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anose="05020102010507070707"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anose="05020102010507070707"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anose="05020102010507070707"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anose="05020102010507070707" pitchFamily="18" charset="2"/>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9250154" cy="4720835"/>
          </a:xfrm>
          <a:prstGeom prst="rect">
            <a:avLst/>
          </a:prstGeom>
        </p:spPr>
      </p:pic>
      <p:sp>
        <p:nvSpPr>
          <p:cNvPr id="3" name="Subtitle 2"/>
          <p:cNvSpPr>
            <a:spLocks noGrp="1"/>
          </p:cNvSpPr>
          <p:nvPr>
            <p:ph type="subTitle" idx="1"/>
          </p:nvPr>
        </p:nvSpPr>
        <p:spPr>
          <a:xfrm>
            <a:off x="2205588" y="5740882"/>
            <a:ext cx="6938412" cy="1117117"/>
          </a:xfrm>
        </p:spPr>
        <p:txBody>
          <a:bodyPr>
            <a:noAutofit/>
          </a:bodyPr>
          <a:lstStyle/>
          <a:p>
            <a:pPr>
              <a:spcBef>
                <a:spcPts val="0"/>
              </a:spcBef>
            </a:pPr>
            <a:r>
              <a:rPr lang="en-US" sz="2200" dirty="0" smtClean="0"/>
              <a:t>Mike Eixenberger, Daniel Stecki, Wade Stinson,</a:t>
            </a:r>
            <a:endParaRPr lang="en-US" sz="2200" dirty="0" smtClean="0"/>
          </a:p>
          <a:p>
            <a:pPr>
              <a:spcBef>
                <a:spcPts val="0"/>
              </a:spcBef>
            </a:pPr>
            <a:r>
              <a:rPr lang="en-US" sz="2200" dirty="0" smtClean="0"/>
              <a:t>Larvin Pollock and Landon Dixon </a:t>
            </a:r>
            <a:endParaRPr lang="en-US" sz="2200" dirty="0"/>
          </a:p>
        </p:txBody>
      </p:sp>
      <p:sp>
        <p:nvSpPr>
          <p:cNvPr id="2" name="Title 1"/>
          <p:cNvSpPr>
            <a:spLocks noGrp="1"/>
          </p:cNvSpPr>
          <p:nvPr>
            <p:ph type="ctrTitle"/>
          </p:nvPr>
        </p:nvSpPr>
        <p:spPr>
          <a:xfrm>
            <a:off x="-401015" y="4328290"/>
            <a:ext cx="10075526" cy="1412593"/>
          </a:xfrm>
        </p:spPr>
        <p:txBody>
          <a:bodyPr>
            <a:noAutofit/>
          </a:bodyPr>
          <a:lstStyle/>
          <a:p>
            <a:r>
              <a:rPr lang="en-US" sz="4500" dirty="0" smtClean="0"/>
              <a:t>Mario Capecchi Intersection</a:t>
            </a:r>
            <a:endParaRPr lang="en-US" sz="45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lstStyle/>
          <a:p>
            <a:pPr algn="ctr"/>
            <a:r>
              <a:rPr lang="en-US" dirty="0" smtClean="0"/>
              <a:t>Mario Capecchi &amp; Foothill Drive  Synchro Report</a:t>
            </a:r>
            <a:endParaRPr lang="en-US" dirty="0"/>
          </a:p>
        </p:txBody>
      </p:sp>
      <p:sp>
        <p:nvSpPr>
          <p:cNvPr id="5" name="Content Placeholder 4"/>
          <p:cNvSpPr>
            <a:spLocks noGrp="1"/>
          </p:cNvSpPr>
          <p:nvPr>
            <p:ph idx="1"/>
          </p:nvPr>
        </p:nvSpPr>
        <p:spPr/>
        <p:txBody>
          <a:bodyPr/>
          <a:lstStyle/>
          <a:p>
            <a:endParaRPr lang="en-US" dirty="0"/>
          </a:p>
        </p:txBody>
      </p:sp>
      <p:pic>
        <p:nvPicPr>
          <p:cNvPr id="7" name="Picture 6"/>
          <p:cNvPicPr>
            <a:picLocks noChangeAspect="1"/>
          </p:cNvPicPr>
          <p:nvPr/>
        </p:nvPicPr>
        <p:blipFill>
          <a:blip r:embed="rId1"/>
          <a:stretch>
            <a:fillRect/>
          </a:stretch>
        </p:blipFill>
        <p:spPr>
          <a:xfrm>
            <a:off x="1998010" y="1325565"/>
            <a:ext cx="5343831" cy="553243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lstStyle/>
          <a:p>
            <a:pPr algn="ctr"/>
            <a:r>
              <a:rPr lang="en-US" dirty="0" smtClean="0"/>
              <a:t>QEM VS Synchro Report</a:t>
            </a:r>
            <a:endParaRPr lang="en-US" dirty="0"/>
          </a:p>
        </p:txBody>
      </p:sp>
      <p:pic>
        <p:nvPicPr>
          <p:cNvPr id="6" name="Picture 5"/>
          <p:cNvPicPr>
            <a:picLocks noChangeAspect="1"/>
          </p:cNvPicPr>
          <p:nvPr/>
        </p:nvPicPr>
        <p:blipFill>
          <a:blip r:embed="rId1"/>
          <a:stretch>
            <a:fillRect/>
          </a:stretch>
        </p:blipFill>
        <p:spPr>
          <a:xfrm>
            <a:off x="869232" y="4331706"/>
            <a:ext cx="7839599" cy="1168254"/>
          </a:xfrm>
          <a:prstGeom prst="rect">
            <a:avLst/>
          </a:prstGeom>
        </p:spPr>
      </p:pic>
      <p:pic>
        <p:nvPicPr>
          <p:cNvPr id="8" name="Picture 7"/>
          <p:cNvPicPr>
            <a:picLocks noChangeAspect="1"/>
          </p:cNvPicPr>
          <p:nvPr/>
        </p:nvPicPr>
        <p:blipFill>
          <a:blip r:embed="rId2"/>
          <a:stretch>
            <a:fillRect/>
          </a:stretch>
        </p:blipFill>
        <p:spPr>
          <a:xfrm>
            <a:off x="869232" y="5499960"/>
            <a:ext cx="7839599" cy="1358040"/>
          </a:xfrm>
          <a:prstGeom prst="rect">
            <a:avLst/>
          </a:prstGeom>
        </p:spPr>
      </p:pic>
      <p:pic>
        <p:nvPicPr>
          <p:cNvPr id="9" name="Picture 8"/>
          <p:cNvPicPr>
            <a:picLocks noChangeAspect="1"/>
          </p:cNvPicPr>
          <p:nvPr/>
        </p:nvPicPr>
        <p:blipFill>
          <a:blip r:embed="rId3"/>
          <a:stretch>
            <a:fillRect/>
          </a:stretch>
        </p:blipFill>
        <p:spPr>
          <a:xfrm>
            <a:off x="434063" y="1435022"/>
            <a:ext cx="8274768" cy="1042007"/>
          </a:xfrm>
          <a:prstGeom prst="rect">
            <a:avLst/>
          </a:prstGeom>
        </p:spPr>
      </p:pic>
      <p:pic>
        <p:nvPicPr>
          <p:cNvPr id="11" name="Picture 10"/>
          <p:cNvPicPr>
            <a:picLocks noChangeAspect="1"/>
          </p:cNvPicPr>
          <p:nvPr/>
        </p:nvPicPr>
        <p:blipFill>
          <a:blip r:embed="rId4"/>
          <a:stretch>
            <a:fillRect/>
          </a:stretch>
        </p:blipFill>
        <p:spPr>
          <a:xfrm>
            <a:off x="1092200" y="2477029"/>
            <a:ext cx="6959600" cy="1104900"/>
          </a:xfrm>
          <a:prstGeom prst="rect">
            <a:avLst/>
          </a:prstGeom>
        </p:spPr>
      </p:pic>
      <p:cxnSp>
        <p:nvCxnSpPr>
          <p:cNvPr id="13" name="Straight Connector 12"/>
          <p:cNvCxnSpPr/>
          <p:nvPr/>
        </p:nvCxnSpPr>
        <p:spPr>
          <a:xfrm rot="10800000">
            <a:off x="-635026" y="3996305"/>
            <a:ext cx="10098477" cy="1588"/>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51800" y="2642738"/>
            <a:ext cx="366611" cy="400110"/>
          </a:xfrm>
          <a:prstGeom prst="rect">
            <a:avLst/>
          </a:prstGeom>
          <a:noFill/>
        </p:spPr>
        <p:txBody>
          <a:bodyPr wrap="square" rtlCol="0">
            <a:spAutoFit/>
          </a:bodyPr>
          <a:lstStyle/>
          <a:p>
            <a:r>
              <a:rPr lang="en-US" sz="2000" b="1" dirty="0" smtClean="0"/>
              <a:t>D</a:t>
            </a:r>
            <a:endParaRPr lang="en-US" sz="2000" b="1" dirty="0"/>
          </a:p>
        </p:txBody>
      </p:sp>
      <p:sp>
        <p:nvSpPr>
          <p:cNvPr id="14" name="TextBox 13"/>
          <p:cNvSpPr txBox="1"/>
          <p:nvPr/>
        </p:nvSpPr>
        <p:spPr>
          <a:xfrm>
            <a:off x="8051800" y="3195248"/>
            <a:ext cx="366611" cy="707886"/>
          </a:xfrm>
          <a:prstGeom prst="rect">
            <a:avLst/>
          </a:prstGeom>
          <a:noFill/>
        </p:spPr>
        <p:txBody>
          <a:bodyPr wrap="square" rtlCol="0">
            <a:spAutoFit/>
          </a:bodyPr>
          <a:lstStyle/>
          <a:p>
            <a:r>
              <a:rPr lang="en-US" sz="2000" b="1" dirty="0" smtClean="0"/>
              <a:t>C</a:t>
            </a:r>
            <a:endParaRPr lang="en-US" sz="2000" b="1" dirty="0"/>
          </a:p>
        </p:txBody>
      </p:sp>
      <p:sp>
        <p:nvSpPr>
          <p:cNvPr id="15" name="TextBox 14"/>
          <p:cNvSpPr txBox="1"/>
          <p:nvPr/>
        </p:nvSpPr>
        <p:spPr>
          <a:xfrm>
            <a:off x="8708831" y="5700015"/>
            <a:ext cx="366611" cy="707886"/>
          </a:xfrm>
          <a:prstGeom prst="rect">
            <a:avLst/>
          </a:prstGeom>
          <a:noFill/>
        </p:spPr>
        <p:txBody>
          <a:bodyPr wrap="square" rtlCol="0">
            <a:spAutoFit/>
          </a:bodyPr>
          <a:lstStyle/>
          <a:p>
            <a:r>
              <a:rPr lang="en-US" sz="2000" b="1" dirty="0" smtClean="0"/>
              <a:t>C</a:t>
            </a:r>
            <a:endParaRPr lang="en-US" sz="2000" b="1" dirty="0"/>
          </a:p>
        </p:txBody>
      </p:sp>
      <p:sp>
        <p:nvSpPr>
          <p:cNvPr id="16" name="TextBox 15"/>
          <p:cNvSpPr txBox="1"/>
          <p:nvPr/>
        </p:nvSpPr>
        <p:spPr>
          <a:xfrm>
            <a:off x="8708831" y="6150114"/>
            <a:ext cx="366611" cy="707886"/>
          </a:xfrm>
          <a:prstGeom prst="rect">
            <a:avLst/>
          </a:prstGeom>
          <a:noFill/>
        </p:spPr>
        <p:txBody>
          <a:bodyPr wrap="square" rtlCol="0">
            <a:spAutoFit/>
          </a:bodyPr>
          <a:lstStyle/>
          <a:p>
            <a:r>
              <a:rPr lang="en-US" sz="2000" b="1" dirty="0" smtClean="0"/>
              <a:t>C</a:t>
            </a:r>
            <a:endParaRPr lang="en-US" sz="2000" b="1" dirty="0"/>
          </a:p>
        </p:txBody>
      </p:sp>
      <p:sp>
        <p:nvSpPr>
          <p:cNvPr id="12" name="TextBox 11"/>
          <p:cNvSpPr txBox="1"/>
          <p:nvPr/>
        </p:nvSpPr>
        <p:spPr>
          <a:xfrm>
            <a:off x="250757" y="2795138"/>
            <a:ext cx="841443" cy="400110"/>
          </a:xfrm>
          <a:prstGeom prst="rect">
            <a:avLst/>
          </a:prstGeom>
          <a:noFill/>
        </p:spPr>
        <p:txBody>
          <a:bodyPr wrap="square" rtlCol="0">
            <a:spAutoFit/>
          </a:bodyPr>
          <a:lstStyle/>
          <a:p>
            <a:r>
              <a:rPr lang="en-US" sz="2000" b="1" dirty="0" smtClean="0"/>
              <a:t>49.1</a:t>
            </a:r>
            <a:endParaRPr lang="en-US" sz="2000" b="1" dirty="0"/>
          </a:p>
        </p:txBody>
      </p:sp>
      <p:sp>
        <p:nvSpPr>
          <p:cNvPr id="17" name="TextBox 16"/>
          <p:cNvSpPr txBox="1"/>
          <p:nvPr/>
        </p:nvSpPr>
        <p:spPr>
          <a:xfrm>
            <a:off x="158719" y="5499960"/>
            <a:ext cx="841443" cy="400110"/>
          </a:xfrm>
          <a:prstGeom prst="rect">
            <a:avLst/>
          </a:prstGeom>
          <a:noFill/>
        </p:spPr>
        <p:txBody>
          <a:bodyPr wrap="square" rtlCol="0">
            <a:spAutoFit/>
          </a:bodyPr>
          <a:lstStyle/>
          <a:p>
            <a:r>
              <a:rPr lang="en-US" sz="2000" b="1" dirty="0" smtClean="0"/>
              <a:t>33.9</a:t>
            </a:r>
            <a:endParaRPr lang="en-US" sz="20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538541"/>
          </a:xfrm>
        </p:spPr>
        <p:txBody>
          <a:bodyPr/>
          <a:lstStyle/>
          <a:p>
            <a:pPr algn="ctr"/>
            <a:r>
              <a:rPr lang="en-US" dirty="0" smtClean="0"/>
              <a:t>Traffic Link Visualization</a:t>
            </a:r>
            <a:endParaRPr lang="en-US" dirty="0"/>
          </a:p>
        </p:txBody>
      </p:sp>
      <p:pic>
        <p:nvPicPr>
          <p:cNvPr id="10" name="Picture 9"/>
          <p:cNvPicPr>
            <a:picLocks noChangeAspect="1"/>
          </p:cNvPicPr>
          <p:nvPr/>
        </p:nvPicPr>
        <p:blipFill>
          <a:blip r:embed="rId1"/>
          <a:stretch>
            <a:fillRect/>
          </a:stretch>
        </p:blipFill>
        <p:spPr>
          <a:xfrm>
            <a:off x="-371722" y="1538543"/>
            <a:ext cx="3161373" cy="5288478"/>
          </a:xfrm>
          <a:prstGeom prst="rect">
            <a:avLst/>
          </a:prstGeom>
        </p:spPr>
      </p:pic>
      <p:pic>
        <p:nvPicPr>
          <p:cNvPr id="12" name="Picture 11"/>
          <p:cNvPicPr>
            <a:picLocks noChangeAspect="1"/>
          </p:cNvPicPr>
          <p:nvPr/>
        </p:nvPicPr>
        <p:blipFill>
          <a:blip r:embed="rId2"/>
          <a:stretch>
            <a:fillRect/>
          </a:stretch>
        </p:blipFill>
        <p:spPr>
          <a:xfrm>
            <a:off x="2712211" y="1538543"/>
            <a:ext cx="3142430" cy="5226517"/>
          </a:xfrm>
          <a:prstGeom prst="rect">
            <a:avLst/>
          </a:prstGeom>
        </p:spPr>
      </p:pic>
      <p:pic>
        <p:nvPicPr>
          <p:cNvPr id="14" name="Picture 13"/>
          <p:cNvPicPr>
            <a:picLocks noChangeAspect="1"/>
          </p:cNvPicPr>
          <p:nvPr/>
        </p:nvPicPr>
        <p:blipFill>
          <a:blip r:embed="rId3"/>
          <a:stretch>
            <a:fillRect/>
          </a:stretch>
        </p:blipFill>
        <p:spPr>
          <a:xfrm>
            <a:off x="5777201" y="1538543"/>
            <a:ext cx="3421089" cy="529402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538541"/>
          </a:xfrm>
        </p:spPr>
        <p:txBody>
          <a:bodyPr/>
          <a:lstStyle/>
          <a:p>
            <a:pPr algn="ctr"/>
            <a:r>
              <a:rPr lang="en-US" dirty="0" smtClean="0"/>
              <a:t> Zone Visualization</a:t>
            </a:r>
            <a:endParaRPr lang="en-US" dirty="0"/>
          </a:p>
        </p:txBody>
      </p:sp>
      <p:pic>
        <p:nvPicPr>
          <p:cNvPr id="6" name="Picture 5"/>
          <p:cNvPicPr>
            <a:picLocks noChangeAspect="1"/>
          </p:cNvPicPr>
          <p:nvPr/>
        </p:nvPicPr>
        <p:blipFill>
          <a:blip r:embed="rId1"/>
          <a:stretch>
            <a:fillRect/>
          </a:stretch>
        </p:blipFill>
        <p:spPr>
          <a:xfrm>
            <a:off x="402687" y="1538542"/>
            <a:ext cx="3708275" cy="5319458"/>
          </a:xfrm>
          <a:prstGeom prst="rect">
            <a:avLst/>
          </a:prstGeom>
        </p:spPr>
      </p:pic>
      <p:pic>
        <p:nvPicPr>
          <p:cNvPr id="7" name="Picture 6"/>
          <p:cNvPicPr>
            <a:picLocks noChangeAspect="1"/>
          </p:cNvPicPr>
          <p:nvPr/>
        </p:nvPicPr>
        <p:blipFill>
          <a:blip r:embed="rId2"/>
          <a:stretch>
            <a:fillRect/>
          </a:stretch>
        </p:blipFill>
        <p:spPr>
          <a:xfrm>
            <a:off x="4745969" y="1538541"/>
            <a:ext cx="3571303" cy="534010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39164"/>
          </a:xfrm>
        </p:spPr>
        <p:txBody>
          <a:bodyPr>
            <a:normAutofit/>
          </a:bodyPr>
          <a:lstStyle/>
          <a:p>
            <a:r>
              <a:rPr lang="en-US" dirty="0" smtClean="0"/>
              <a:t>Suggestions and Possible Solutions </a:t>
            </a:r>
            <a:endParaRPr lang="en-US" dirty="0"/>
          </a:p>
        </p:txBody>
      </p:sp>
      <p:pic>
        <p:nvPicPr>
          <p:cNvPr id="4" name="Content Placeholder 3" descr="1111.jpg"/>
          <p:cNvPicPr>
            <a:picLocks noGrp="1" noChangeAspect="1"/>
          </p:cNvPicPr>
          <p:nvPr>
            <p:ph idx="1"/>
          </p:nvPr>
        </p:nvPicPr>
        <p:blipFill>
          <a:blip r:embed="rId1"/>
          <a:stretch>
            <a:fillRect/>
          </a:stretch>
        </p:blipFill>
        <p:spPr>
          <a:xfrm>
            <a:off x="4148109" y="1239164"/>
            <a:ext cx="4995891" cy="5618836"/>
          </a:xfrm>
        </p:spPr>
      </p:pic>
      <p:pic>
        <p:nvPicPr>
          <p:cNvPr id="7" name="Picture 6" descr="22222.png"/>
          <p:cNvPicPr>
            <a:picLocks noChangeAspect="1"/>
          </p:cNvPicPr>
          <p:nvPr/>
        </p:nvPicPr>
        <p:blipFill>
          <a:blip r:embed="rId2"/>
          <a:stretch>
            <a:fillRect/>
          </a:stretch>
        </p:blipFill>
        <p:spPr>
          <a:xfrm>
            <a:off x="-1" y="1239164"/>
            <a:ext cx="4148110" cy="567981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1449978"/>
            <a:ext cx="8359140" cy="4816352"/>
          </a:xfrm>
        </p:spPr>
        <p:txBody>
          <a:bodyPr>
            <a:noAutofit/>
          </a:bodyPr>
          <a:lstStyle/>
          <a:p>
            <a:r>
              <a:rPr lang="en-US" sz="3000" dirty="0" smtClean="0"/>
              <a:t>Include a protected left turn on Foothill SE</a:t>
            </a:r>
            <a:endParaRPr lang="en-US" sz="3000" dirty="0" smtClean="0"/>
          </a:p>
          <a:p>
            <a:r>
              <a:rPr lang="en-US" sz="3000" dirty="0" smtClean="0"/>
              <a:t>Additional Link to relieve Mario </a:t>
            </a:r>
            <a:r>
              <a:rPr lang="en-US" sz="3000" dirty="0" err="1" smtClean="0"/>
              <a:t>Capecchi</a:t>
            </a:r>
            <a:r>
              <a:rPr lang="en-US" sz="3000" dirty="0" smtClean="0"/>
              <a:t>.</a:t>
            </a:r>
            <a:endParaRPr lang="en-US" sz="3000" dirty="0" smtClean="0"/>
          </a:p>
          <a:p>
            <a:pPr lvl="1"/>
            <a:r>
              <a:rPr lang="en-US" sz="3000" dirty="0" smtClean="0"/>
              <a:t>Care to avoid </a:t>
            </a:r>
            <a:r>
              <a:rPr lang="en-US" sz="3000" dirty="0" err="1" smtClean="0"/>
              <a:t>Bräss</a:t>
            </a:r>
            <a:r>
              <a:rPr lang="en-US" sz="3000" dirty="0" smtClean="0"/>
              <a:t> Paradox</a:t>
            </a:r>
            <a:endParaRPr lang="en-US" sz="3000" dirty="0" smtClean="0"/>
          </a:p>
          <a:p>
            <a:r>
              <a:rPr lang="en-US" sz="3000" dirty="0" smtClean="0"/>
              <a:t>Widen the road way to allow for additional lanes</a:t>
            </a:r>
            <a:endParaRPr lang="en-US" sz="3000" dirty="0" smtClean="0"/>
          </a:p>
          <a:p>
            <a:r>
              <a:rPr lang="en-US" sz="3000" dirty="0" smtClean="0"/>
              <a:t>Include another turn lane where the empty median space exists.</a:t>
            </a:r>
            <a:endParaRPr lang="en-US" sz="3000" dirty="0" smtClean="0"/>
          </a:p>
        </p:txBody>
      </p:sp>
      <p:sp>
        <p:nvSpPr>
          <p:cNvPr id="4" name="Title 1"/>
          <p:cNvSpPr txBox="1"/>
          <p:nvPr/>
        </p:nvSpPr>
        <p:spPr>
          <a:xfrm>
            <a:off x="0" y="0"/>
            <a:ext cx="9144000" cy="1239164"/>
          </a:xfrm>
          <a:prstGeom prst="rect">
            <a:avLst/>
          </a:prstGeom>
          <a:solidFill>
            <a:schemeClr val="tx2"/>
          </a:solidFill>
        </p:spPr>
        <p:txBody>
          <a:bodyPr vert="horz" lIns="1188720" tIns="45720" rIns="27432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none" spc="0" normalizeH="0" baseline="0" noProof="0" smtClean="0">
                <a:ln>
                  <a:noFill/>
                </a:ln>
                <a:solidFill>
                  <a:schemeClr val="bg1"/>
                </a:solidFill>
                <a:effectLst/>
                <a:uLnTx/>
                <a:uFillTx/>
                <a:latin typeface="+mj-lt"/>
                <a:ea typeface="+mj-ea"/>
                <a:cs typeface="+mj-cs"/>
              </a:rPr>
              <a:t>Suggestions and Possible Solutions </a:t>
            </a:r>
            <a:endParaRPr kumimoji="0" lang="en-US" sz="36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39164"/>
          </a:xfrm>
        </p:spPr>
        <p:txBody>
          <a:bodyPr>
            <a:normAutofit/>
          </a:bodyPr>
          <a:lstStyle/>
          <a:p>
            <a:r>
              <a:rPr lang="en-US" dirty="0" smtClean="0"/>
              <a:t>Suggestions and Possible Solutions </a:t>
            </a:r>
            <a:endParaRPr lang="en-US" dirty="0"/>
          </a:p>
        </p:txBody>
      </p:sp>
      <p:pic>
        <p:nvPicPr>
          <p:cNvPr id="1026" name="Picture 2"/>
          <p:cNvPicPr>
            <a:picLocks noGrp="1" noChangeAspect="1" noChangeArrowheads="1"/>
          </p:cNvPicPr>
          <p:nvPr>
            <p:ph idx="1"/>
          </p:nvPr>
        </p:nvPicPr>
        <p:blipFill>
          <a:blip r:embed="rId1"/>
          <a:srcRect/>
          <a:stretch>
            <a:fillRect/>
          </a:stretch>
        </p:blipFill>
        <p:spPr bwMode="auto">
          <a:xfrm>
            <a:off x="559323" y="1501775"/>
            <a:ext cx="6611753" cy="4520202"/>
          </a:xfrm>
          <a:prstGeom prst="rect">
            <a:avLst/>
          </a:prstGeom>
          <a:noFill/>
          <a:ln w="9525">
            <a:noFill/>
            <a:miter lim="800000"/>
            <a:headEnd/>
            <a:tailEnd/>
          </a:ln>
        </p:spPr>
      </p:pic>
      <p:sp>
        <p:nvSpPr>
          <p:cNvPr id="5" name="TextBox 4"/>
          <p:cNvSpPr txBox="1"/>
          <p:nvPr/>
        </p:nvSpPr>
        <p:spPr>
          <a:xfrm>
            <a:off x="7171077" y="1501775"/>
            <a:ext cx="1672478" cy="1477328"/>
          </a:xfrm>
          <a:prstGeom prst="rect">
            <a:avLst/>
          </a:prstGeom>
          <a:noFill/>
        </p:spPr>
        <p:txBody>
          <a:bodyPr wrap="square" rtlCol="0">
            <a:spAutoFit/>
          </a:bodyPr>
          <a:lstStyle/>
          <a:p>
            <a:r>
              <a:rPr lang="en-US" dirty="0" smtClean="0"/>
              <a:t>Link between Central Campus Drive and 1800 E.</a:t>
            </a:r>
            <a:endParaRPr lang="en-US" dirty="0"/>
          </a:p>
        </p:txBody>
      </p:sp>
      <p:sp>
        <p:nvSpPr>
          <p:cNvPr id="6" name="TextBox 5"/>
          <p:cNvSpPr txBox="1"/>
          <p:nvPr/>
        </p:nvSpPr>
        <p:spPr>
          <a:xfrm>
            <a:off x="7171077" y="3422469"/>
            <a:ext cx="1672478" cy="1200329"/>
          </a:xfrm>
          <a:prstGeom prst="rect">
            <a:avLst/>
          </a:prstGeom>
          <a:noFill/>
        </p:spPr>
        <p:txBody>
          <a:bodyPr wrap="square" rtlCol="0">
            <a:spAutoFit/>
          </a:bodyPr>
          <a:lstStyle/>
          <a:p>
            <a:r>
              <a:rPr lang="en-US" dirty="0" smtClean="0"/>
              <a:t>Area  already under construction</a:t>
            </a:r>
            <a:endParaRPr lang="en-US" dirty="0"/>
          </a:p>
        </p:txBody>
      </p:sp>
      <p:sp>
        <p:nvSpPr>
          <p:cNvPr id="8" name="TextBox 7"/>
          <p:cNvSpPr txBox="1"/>
          <p:nvPr/>
        </p:nvSpPr>
        <p:spPr>
          <a:xfrm>
            <a:off x="7171077" y="5029200"/>
            <a:ext cx="1672478" cy="646331"/>
          </a:xfrm>
          <a:prstGeom prst="rect">
            <a:avLst/>
          </a:prstGeom>
          <a:noFill/>
        </p:spPr>
        <p:txBody>
          <a:bodyPr wrap="square" rtlCol="0">
            <a:spAutoFit/>
          </a:bodyPr>
          <a:lstStyle/>
          <a:p>
            <a:r>
              <a:rPr lang="en-US" dirty="0" smtClean="0"/>
              <a:t>Only 0.15 miles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39164"/>
          </a:xfrm>
        </p:spPr>
        <p:txBody>
          <a:bodyPr>
            <a:normAutofit/>
          </a:bodyPr>
          <a:lstStyle/>
          <a:p>
            <a:r>
              <a:rPr lang="en-US" dirty="0" smtClean="0"/>
              <a:t>Suggestions and Possible Solutions </a:t>
            </a:r>
            <a:endParaRPr lang="en-US" dirty="0"/>
          </a:p>
        </p:txBody>
      </p:sp>
      <p:sp>
        <p:nvSpPr>
          <p:cNvPr id="7" name="Content Placeholder 6"/>
          <p:cNvSpPr>
            <a:spLocks noGrp="1"/>
          </p:cNvSpPr>
          <p:nvPr>
            <p:ph idx="1"/>
          </p:nvPr>
        </p:nvSpPr>
        <p:spPr>
          <a:xfrm>
            <a:off x="799981" y="1871580"/>
            <a:ext cx="7610476" cy="4195396"/>
          </a:xfrm>
        </p:spPr>
        <p:txBody>
          <a:bodyPr>
            <a:normAutofit fontScale="85000" lnSpcReduction="10000"/>
          </a:bodyPr>
          <a:lstStyle/>
          <a:p>
            <a:r>
              <a:rPr lang="en-US" dirty="0" smtClean="0"/>
              <a:t>Our final recommendation to reduce congestion on the Mario </a:t>
            </a:r>
            <a:r>
              <a:rPr lang="en-US" dirty="0" err="1" smtClean="0"/>
              <a:t>Capecchi</a:t>
            </a:r>
            <a:r>
              <a:rPr lang="en-US" dirty="0" smtClean="0"/>
              <a:t> intersection is reduce the amount of traffic exiting the University of Utah using this intersection. This could be achieved by adding an additional link between Central Campus Drive and 1800 E. The would alleviate the traffic on this intersection. </a:t>
            </a:r>
            <a:endParaRPr lang="en-US" smtClean="0"/>
          </a:p>
          <a:p>
            <a:r>
              <a:rPr lang="en-US" smtClean="0"/>
              <a:t>However</a:t>
            </a:r>
            <a:r>
              <a:rPr lang="en-US" dirty="0" smtClean="0"/>
              <a:t>, the best system wide solution would be to increase the green time on </a:t>
            </a:r>
            <a:r>
              <a:rPr lang="en-US" dirty="0" err="1" smtClean="0"/>
              <a:t>Wakara</a:t>
            </a:r>
            <a:r>
              <a:rPr lang="en-US" dirty="0" smtClean="0"/>
              <a:t> Way and Sunnyside. During peak hours, the left turn lane from Mario </a:t>
            </a:r>
            <a:r>
              <a:rPr lang="en-US" dirty="0" err="1" smtClean="0"/>
              <a:t>Capecchi</a:t>
            </a:r>
            <a:r>
              <a:rPr lang="en-US" dirty="0" smtClean="0"/>
              <a:t> to Foothill backs up and reduces the number of vehicles that can pass though the intersection regardless of green time. Increasing the green time on the south bound direction for both Sunnyside and </a:t>
            </a:r>
            <a:r>
              <a:rPr lang="en-US" dirty="0" err="1" smtClean="0"/>
              <a:t>Wakara</a:t>
            </a:r>
            <a:r>
              <a:rPr lang="en-US" dirty="0" smtClean="0"/>
              <a:t> would improve the  traffic congestion on Mario </a:t>
            </a:r>
            <a:r>
              <a:rPr lang="en-US" dirty="0" err="1" smtClean="0"/>
              <a:t>Capecchi</a:t>
            </a:r>
            <a:r>
              <a:rPr lang="en-US" dirty="0" smtClean="0"/>
              <a:t>. Furthermore, this change would allow traffic to flow based on the left turn green time, rather than the queuing time and length from the upstream intersections.  </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913813" cy="1593669"/>
          </a:xfrm>
        </p:spPr>
        <p:txBody>
          <a:bodyPr/>
          <a:lstStyle/>
          <a:p>
            <a:r>
              <a:rPr lang="en-US" dirty="0" smtClean="0"/>
              <a:t>Conclusion</a:t>
            </a:r>
            <a:endParaRPr lang="en-US" dirty="0"/>
          </a:p>
        </p:txBody>
      </p:sp>
      <p:pic>
        <p:nvPicPr>
          <p:cNvPr id="2050" name="Picture 2" descr="http://s1.aecdn.com/images/news/how-to-avoid-traffic-jams-35319_2.jpg"/>
          <p:cNvPicPr>
            <a:picLocks noChangeAspect="1" noChangeArrowheads="1"/>
          </p:cNvPicPr>
          <p:nvPr/>
        </p:nvPicPr>
        <p:blipFill>
          <a:blip r:embed="rId1"/>
          <a:srcRect/>
          <a:stretch>
            <a:fillRect/>
          </a:stretch>
        </p:blipFill>
        <p:spPr bwMode="auto">
          <a:xfrm>
            <a:off x="809897" y="1593668"/>
            <a:ext cx="7367452" cy="494281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lstStyle/>
          <a:p>
            <a:pPr algn="ctr"/>
            <a:r>
              <a:rPr lang="en-US" dirty="0" smtClean="0"/>
              <a:t>Mario Capecchi &amp; Foothill Drive Intersection</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38787" y="1325564"/>
            <a:ext cx="7196487" cy="5532436"/>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lstStyle/>
          <a:p>
            <a:pPr algn="ctr"/>
            <a:r>
              <a:rPr lang="en-US" dirty="0" smtClean="0"/>
              <a:t>Mario Capecchi &amp; Foothill Drive Intersection</a:t>
            </a:r>
            <a:endParaRPr lang="en-US" dirty="0"/>
          </a:p>
        </p:txBody>
      </p:sp>
      <p:sp>
        <p:nvSpPr>
          <p:cNvPr id="5" name="Content Placeholder 4"/>
          <p:cNvSpPr>
            <a:spLocks noGrp="1"/>
          </p:cNvSpPr>
          <p:nvPr>
            <p:ph idx="1"/>
          </p:nvPr>
        </p:nvSpPr>
        <p:spPr/>
        <p:txBody>
          <a:bodyPr/>
          <a:lstStyle/>
          <a:p>
            <a:endParaRPr lang="en-US" dirty="0"/>
          </a:p>
        </p:txBody>
      </p:sp>
      <p:pic>
        <p:nvPicPr>
          <p:cNvPr id="7" name="Picture 6"/>
          <p:cNvPicPr>
            <a:picLocks noChangeAspect="1"/>
          </p:cNvPicPr>
          <p:nvPr/>
        </p:nvPicPr>
        <p:blipFill>
          <a:blip r:embed="rId1"/>
          <a:stretch>
            <a:fillRect/>
          </a:stretch>
        </p:blipFill>
        <p:spPr>
          <a:xfrm>
            <a:off x="1014170" y="1310377"/>
            <a:ext cx="7306912" cy="554762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lstStyle/>
          <a:p>
            <a:pPr algn="ctr"/>
            <a:r>
              <a:rPr lang="en-US" dirty="0" smtClean="0"/>
              <a:t>Collected OD Matrix</a:t>
            </a:r>
            <a:endParaRPr lang="en-US" dirty="0"/>
          </a:p>
        </p:txBody>
      </p:sp>
      <p:pic>
        <p:nvPicPr>
          <p:cNvPr id="5" name="Picture 4"/>
          <p:cNvPicPr>
            <a:picLocks noChangeAspect="1"/>
          </p:cNvPicPr>
          <p:nvPr/>
        </p:nvPicPr>
        <p:blipFill>
          <a:blip r:embed="rId1"/>
          <a:stretch>
            <a:fillRect/>
          </a:stretch>
        </p:blipFill>
        <p:spPr>
          <a:xfrm>
            <a:off x="227269" y="2383702"/>
            <a:ext cx="8729579" cy="229524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lstStyle/>
          <a:p>
            <a:pPr algn="ctr"/>
            <a:r>
              <a:rPr lang="en-US" dirty="0" smtClean="0"/>
              <a:t>Optimized OD Matrix</a:t>
            </a:r>
            <a:endParaRPr lang="en-US" dirty="0"/>
          </a:p>
        </p:txBody>
      </p:sp>
      <p:pic>
        <p:nvPicPr>
          <p:cNvPr id="4" name="Picture 3"/>
          <p:cNvPicPr>
            <a:picLocks noChangeAspect="1"/>
          </p:cNvPicPr>
          <p:nvPr/>
        </p:nvPicPr>
        <p:blipFill>
          <a:blip r:embed="rId1"/>
          <a:stretch>
            <a:fillRect/>
          </a:stretch>
        </p:blipFill>
        <p:spPr>
          <a:xfrm>
            <a:off x="1242205" y="1403014"/>
            <a:ext cx="6829020" cy="542400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lstStyle/>
          <a:p>
            <a:pPr algn="ctr"/>
            <a:r>
              <a:rPr lang="en-US" dirty="0" smtClean="0"/>
              <a:t>Optimized OD Matrix</a:t>
            </a:r>
            <a:endParaRPr lang="en-US" dirty="0"/>
          </a:p>
        </p:txBody>
      </p:sp>
      <p:pic>
        <p:nvPicPr>
          <p:cNvPr id="4" name="Picture 3"/>
          <p:cNvPicPr>
            <a:picLocks noChangeAspect="1"/>
          </p:cNvPicPr>
          <p:nvPr/>
        </p:nvPicPr>
        <p:blipFill>
          <a:blip r:embed="rId1"/>
          <a:stretch>
            <a:fillRect/>
          </a:stretch>
        </p:blipFill>
        <p:spPr>
          <a:xfrm>
            <a:off x="15551" y="1521569"/>
            <a:ext cx="9134021" cy="492201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lstStyle/>
          <a:p>
            <a:pPr algn="ctr"/>
            <a:r>
              <a:rPr lang="en-US" dirty="0" smtClean="0"/>
              <a:t>QEM and Synchro Input</a:t>
            </a:r>
            <a:endParaRPr lang="en-US" dirty="0"/>
          </a:p>
        </p:txBody>
      </p:sp>
      <p:pic>
        <p:nvPicPr>
          <p:cNvPr id="4" name="Picture 3"/>
          <p:cNvPicPr>
            <a:picLocks noChangeAspect="1"/>
          </p:cNvPicPr>
          <p:nvPr/>
        </p:nvPicPr>
        <p:blipFill>
          <a:blip r:embed="rId1"/>
          <a:stretch>
            <a:fillRect/>
          </a:stretch>
        </p:blipFill>
        <p:spPr>
          <a:xfrm>
            <a:off x="0" y="2034068"/>
            <a:ext cx="8813361" cy="373808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lstStyle/>
          <a:p>
            <a:pPr algn="ctr"/>
            <a:r>
              <a:rPr lang="en-US" dirty="0" smtClean="0"/>
              <a:t>QEM and Synchro Input</a:t>
            </a:r>
            <a:endParaRPr lang="en-US" dirty="0"/>
          </a:p>
        </p:txBody>
      </p:sp>
      <p:pic>
        <p:nvPicPr>
          <p:cNvPr id="6" name="Picture 5"/>
          <p:cNvPicPr>
            <a:picLocks noChangeAspect="1"/>
          </p:cNvPicPr>
          <p:nvPr/>
        </p:nvPicPr>
        <p:blipFill>
          <a:blip r:embed="rId1"/>
          <a:stretch>
            <a:fillRect/>
          </a:stretch>
        </p:blipFill>
        <p:spPr>
          <a:xfrm>
            <a:off x="244778" y="2160516"/>
            <a:ext cx="8899222" cy="311633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lstStyle/>
          <a:p>
            <a:pPr algn="ctr"/>
            <a:r>
              <a:rPr lang="en-US" dirty="0" smtClean="0"/>
              <a:t>Mario Capecchi &amp; Foothill Drive QEM Report</a:t>
            </a:r>
            <a:endParaRPr lang="en-US" dirty="0"/>
          </a:p>
        </p:txBody>
      </p:sp>
      <p:sp>
        <p:nvSpPr>
          <p:cNvPr id="5" name="Content Placeholder 4"/>
          <p:cNvSpPr>
            <a:spLocks noGrp="1"/>
          </p:cNvSpPr>
          <p:nvPr>
            <p:ph idx="1"/>
          </p:nvPr>
        </p:nvSpPr>
        <p:spPr/>
        <p:txBody>
          <a:bodyPr/>
          <a:lstStyle/>
          <a:p>
            <a:endParaRPr lang="en-US" dirty="0"/>
          </a:p>
        </p:txBody>
      </p:sp>
      <p:pic>
        <p:nvPicPr>
          <p:cNvPr id="6" name="Picture 5"/>
          <p:cNvPicPr>
            <a:picLocks noChangeAspect="1"/>
          </p:cNvPicPr>
          <p:nvPr/>
        </p:nvPicPr>
        <p:blipFill>
          <a:blip r:embed="rId1"/>
          <a:stretch>
            <a:fillRect/>
          </a:stretch>
        </p:blipFill>
        <p:spPr>
          <a:xfrm>
            <a:off x="990519" y="1318203"/>
            <a:ext cx="7326787" cy="5462347"/>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Perspective.thmx</Template>
  <TotalTime>0</TotalTime>
  <Words>1826</Words>
  <Application>WPS Presentation</Application>
  <PresentationFormat>On-screen Show (4:3)</PresentationFormat>
  <Paragraphs>67</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SimSun</vt:lpstr>
      <vt:lpstr>Wingdings</vt:lpstr>
      <vt:lpstr>Wingdings 2</vt:lpstr>
      <vt:lpstr>Century Gothic</vt:lpstr>
      <vt:lpstr>Microsoft YaHei</vt:lpstr>
      <vt:lpstr>Arial Unicode MS</vt:lpstr>
      <vt:lpstr>Calibri</vt:lpstr>
      <vt:lpstr>Perspective</vt:lpstr>
      <vt:lpstr>Mario Capecchi Intersection</vt:lpstr>
      <vt:lpstr>Mario Capecchi &amp; Foothill Drive Intersection</vt:lpstr>
      <vt:lpstr>Mario Capecchi &amp; Foothill Drive Intersection</vt:lpstr>
      <vt:lpstr>Collected OD Matrix</vt:lpstr>
      <vt:lpstr>Optimized OD Matrix</vt:lpstr>
      <vt:lpstr>Optimized OD Matrix</vt:lpstr>
      <vt:lpstr>QEM and Synchro Input</vt:lpstr>
      <vt:lpstr>QEM and Synchro Input</vt:lpstr>
      <vt:lpstr>Mario Capecchi &amp; Foothill Drive QEM Report</vt:lpstr>
      <vt:lpstr>Mario Capecchi &amp; Foothill Drive  Synchro Report</vt:lpstr>
      <vt:lpstr>QEM VS Synchro Report</vt:lpstr>
      <vt:lpstr>Traffic Link Visualization</vt:lpstr>
      <vt:lpstr> Zone Visualization</vt:lpstr>
      <vt:lpstr>Suggestions and Possible Solutions </vt:lpstr>
      <vt:lpstr>PowerPoint 演示文稿</vt:lpstr>
      <vt:lpstr>Suggestions and Possible Solutions </vt:lpstr>
      <vt:lpstr>Suggestions and Possible Solutions </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Eixenberger</dc:creator>
  <cp:lastModifiedBy>Xuesong Zhou</cp:lastModifiedBy>
  <cp:revision>28</cp:revision>
  <dcterms:created xsi:type="dcterms:W3CDTF">2013-04-24T20:25:00Z</dcterms:created>
  <dcterms:modified xsi:type="dcterms:W3CDTF">2020-09-06T22:20:31Z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1033-11.2.0.9635</vt:lpwstr>
  </property>
</Properties>
</file>